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1"/>
  </p:notesMasterIdLst>
  <p:sldIdLst>
    <p:sldId id="256" r:id="rId5"/>
    <p:sldId id="309" r:id="rId6"/>
    <p:sldId id="261" r:id="rId7"/>
    <p:sldId id="262" r:id="rId8"/>
    <p:sldId id="322" r:id="rId9"/>
    <p:sldId id="310" r:id="rId10"/>
    <p:sldId id="323" r:id="rId11"/>
    <p:sldId id="336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</p:sldIdLst>
  <p:sldSz cx="9144000" cy="5143500" type="screen16x9"/>
  <p:notesSz cx="6858000" cy="9144000"/>
  <p:embeddedFontLst>
    <p:embeddedFont>
      <p:font typeface="M PLUS Rounded 1c" panose="020B0604020202020204" charset="-128"/>
      <p:regular r:id="rId22"/>
      <p:bold r:id="rId23"/>
    </p:embeddedFont>
    <p:embeddedFont>
      <p:font typeface="#9Slide03 Bebas Neue Bold" panose="020B0604020202020204" charset="0"/>
      <p:bold r:id="rId24"/>
    </p:embeddedFont>
    <p:embeddedFont>
      <p:font typeface="Bebas Neue" panose="020B060402020202020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961C38DA-3E98-4017-942D-28E5D27548F2}">
          <p14:sldIdLst>
            <p14:sldId id="256"/>
            <p14:sldId id="309"/>
            <p14:sldId id="261"/>
            <p14:sldId id="262"/>
            <p14:sldId id="322"/>
            <p14:sldId id="310"/>
            <p14:sldId id="323"/>
            <p14:sldId id="33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73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AD81E-02B8-4ABB-9C35-964C1F7B8424}">
  <a:tblStyle styleId="{557AD81E-02B8-4ABB-9C35-964C1F7B8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1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232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7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r="79854"/>
          <a:stretch/>
        </p:blipFill>
        <p:spPr>
          <a:xfrm>
            <a:off x="0" y="0"/>
            <a:ext cx="1812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7707" y="2077575"/>
            <a:ext cx="6096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7700" y="4177425"/>
            <a:ext cx="60963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2950" y="0"/>
            <a:ext cx="4020500" cy="3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80863" y="2536605"/>
            <a:ext cx="29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0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80863" y="3378417"/>
            <a:ext cx="2927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23750" y="2722850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389600"/>
            <a:ext cx="37053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676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205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07205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7285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603300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603300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7676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207205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07205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85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603300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603300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2453640" y="1188720"/>
            <a:ext cx="6348004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3500" b="1" dirty="0">
                <a:latin typeface="#9Slide03 Bebas Neue Bold" panose="020B0606020202050201" pitchFamily="34" charset="0"/>
              </a:rPr>
              <a:t>Tìm tần số cơ bản của tín hiệu tiếng nói</a:t>
            </a:r>
            <a:br>
              <a:rPr lang="vi-VN" sz="4000" dirty="0">
                <a:latin typeface="#9Slide03 Bebas Neue Bold" panose="020B0606020202050201" pitchFamily="34" charset="0"/>
              </a:rPr>
            </a:br>
            <a:r>
              <a:rPr lang="en-US" sz="4000" dirty="0">
                <a:latin typeface="#9Slide03 Bebas Neue Bold" panose="020B0606020202050201" pitchFamily="34" charset="0"/>
              </a:rPr>
              <a:t>                                                          </a:t>
            </a:r>
            <a:r>
              <a:rPr lang="en-US" sz="3000" dirty="0" err="1">
                <a:solidFill>
                  <a:srgbClr val="FFFCEB"/>
                </a:solidFill>
                <a:latin typeface="#9Slide03 Bebas Neue Bold" panose="020B0606020202050201" pitchFamily="34" charset="0"/>
              </a:rPr>
              <a:t>Nhóm</a:t>
            </a:r>
            <a:r>
              <a:rPr lang="en-US" sz="3000" dirty="0">
                <a:solidFill>
                  <a:srgbClr val="FFFCEB"/>
                </a:solidFill>
                <a:latin typeface="#9Slide03 Bebas Neue Bold" panose="020B0606020202050201" pitchFamily="34" charset="0"/>
              </a:rPr>
              <a:t> 06</a:t>
            </a:r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3764280" y="2452689"/>
            <a:ext cx="4884964" cy="587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089BC-DAFB-45E1-B1A8-FD9EBFB146F5}"/>
              </a:ext>
            </a:extLst>
          </p:cNvPr>
          <p:cNvSpPr/>
          <p:nvPr/>
        </p:nvSpPr>
        <p:spPr>
          <a:xfrm>
            <a:off x="3638549" y="65149"/>
            <a:ext cx="3143251" cy="592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Xử</a:t>
            </a:r>
            <a:r>
              <a:rPr lang="en-US" sz="1800" dirty="0"/>
              <a:t> Lý </a:t>
            </a:r>
            <a:r>
              <a:rPr lang="en-US" sz="1800" dirty="0" err="1"/>
              <a:t>Tín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endParaRPr lang="vi-VN" sz="1800" dirty="0"/>
          </a:p>
        </p:txBody>
      </p:sp>
      <p:sp>
        <p:nvSpPr>
          <p:cNvPr id="5" name="Google Shape;163;p30">
            <a:extLst>
              <a:ext uri="{FF2B5EF4-FFF2-40B4-BE49-F238E27FC236}">
                <a16:creationId xmlns:a16="http://schemas.microsoft.com/office/drawing/2014/main" id="{4B80A0AF-FFE9-47A3-BF73-6A3F7F306BF7}"/>
              </a:ext>
            </a:extLst>
          </p:cNvPr>
          <p:cNvSpPr txBox="1">
            <a:spLocks/>
          </p:cNvSpPr>
          <p:nvPr/>
        </p:nvSpPr>
        <p:spPr>
          <a:xfrm>
            <a:off x="4495800" y="303847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Lý Thanh Hải</a:t>
            </a:r>
            <a:endParaRPr lang="en-US" sz="1800" dirty="0"/>
          </a:p>
        </p:txBody>
      </p:sp>
      <p:sp>
        <p:nvSpPr>
          <p:cNvPr id="6" name="Google Shape;163;p30">
            <a:extLst>
              <a:ext uri="{FF2B5EF4-FFF2-40B4-BE49-F238E27FC236}">
                <a16:creationId xmlns:a16="http://schemas.microsoft.com/office/drawing/2014/main" id="{C0558050-C431-44FB-805B-31815798AEFC}"/>
              </a:ext>
            </a:extLst>
          </p:cNvPr>
          <p:cNvSpPr txBox="1">
            <a:spLocks/>
          </p:cNvSpPr>
          <p:nvPr/>
        </p:nvSpPr>
        <p:spPr>
          <a:xfrm>
            <a:off x="4495800" y="358949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102190061</a:t>
            </a:r>
            <a:endParaRPr lang="en-US" sz="1800" dirty="0"/>
          </a:p>
        </p:txBody>
      </p:sp>
      <p:sp>
        <p:nvSpPr>
          <p:cNvPr id="7" name="Google Shape;163;p30">
            <a:extLst>
              <a:ext uri="{FF2B5EF4-FFF2-40B4-BE49-F238E27FC236}">
                <a16:creationId xmlns:a16="http://schemas.microsoft.com/office/drawing/2014/main" id="{7EF6E67A-108A-4469-9C35-66A99E908375}"/>
              </a:ext>
            </a:extLst>
          </p:cNvPr>
          <p:cNvSpPr txBox="1">
            <a:spLocks/>
          </p:cNvSpPr>
          <p:nvPr/>
        </p:nvSpPr>
        <p:spPr>
          <a:xfrm>
            <a:off x="4495800" y="4211957"/>
            <a:ext cx="4648200" cy="46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19TCLC_DT2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5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49580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F8B72-C445-4E0F-BBD0-49D6DAA26764}"/>
              </a:ext>
            </a:extLst>
          </p:cNvPr>
          <p:cNvSpPr txBox="1"/>
          <p:nvPr/>
        </p:nvSpPr>
        <p:spPr>
          <a:xfrm>
            <a:off x="1874520" y="4707346"/>
            <a:ext cx="600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b.2. Biểu đồ trung gian và kết quả của tín hiệu studio male. </a:t>
            </a:r>
            <a:endParaRPr lang="vi-V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2F3FD-0EA3-416A-AB07-265194DF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472440"/>
            <a:ext cx="821436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55435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D97A-1112-4F7D-A9AC-7F886FF86E41}"/>
              </a:ext>
            </a:extLst>
          </p:cNvPr>
          <p:cNvSpPr txBox="1"/>
          <p:nvPr/>
        </p:nvSpPr>
        <p:spPr>
          <a:xfrm>
            <a:off x="1866900" y="4684812"/>
            <a:ext cx="583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b.3. Biểu đồ trung gian và kết quả của tín hiệu phone female</a:t>
            </a:r>
            <a:endParaRPr lang="vi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CCD41-9B86-4D20-8A56-80FB4F5D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449580"/>
            <a:ext cx="8183880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4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09715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BDE1F-9E79-41B2-A614-E9CC8EBBAF0F}"/>
              </a:ext>
            </a:extLst>
          </p:cNvPr>
          <p:cNvSpPr txBox="1"/>
          <p:nvPr/>
        </p:nvSpPr>
        <p:spPr>
          <a:xfrm>
            <a:off x="1965960" y="4692432"/>
            <a:ext cx="576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b.4. Biểu đồ trung gian và kết quả của tín hiệu phone male.</a:t>
            </a:r>
            <a:endParaRPr lang="vi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F30E-6EA8-47BF-A644-B9593C33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41960"/>
            <a:ext cx="8328660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8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20000" y="1484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NỘI DUNG</a:t>
            </a:r>
            <a:endParaRPr dirty="0">
              <a:latin typeface="+mj-lt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1973158" y="1069235"/>
            <a:ext cx="5213138" cy="506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latin typeface="+mj-lt"/>
              </a:rPr>
              <a:t>Sơ đồ thuật toán tìm F0 và đồ thị minh họa ý tưởng của giải pháp.</a:t>
            </a:r>
            <a:endParaRPr sz="1800" dirty="0">
              <a:latin typeface="+mj-lt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4"/>
          </p:nvPr>
        </p:nvSpPr>
        <p:spPr>
          <a:xfrm>
            <a:off x="1435553" y="1027924"/>
            <a:ext cx="522576" cy="491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5"/>
          </p:nvPr>
        </p:nvSpPr>
        <p:spPr>
          <a:xfrm>
            <a:off x="2029567" y="2780222"/>
            <a:ext cx="5450204" cy="50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 </a:t>
            </a:r>
            <a:endParaRPr sz="1800" dirty="0">
              <a:latin typeface="+mj-lt"/>
            </a:endParaRPr>
          </a:p>
        </p:txBody>
      </p:sp>
      <p:sp>
        <p:nvSpPr>
          <p:cNvPr id="25" name="Google Shape;178;p32">
            <a:extLst>
              <a:ext uri="{FF2B5EF4-FFF2-40B4-BE49-F238E27FC236}">
                <a16:creationId xmlns:a16="http://schemas.microsoft.com/office/drawing/2014/main" id="{D746E265-DD6F-40BF-81D2-D351AB4563EE}"/>
              </a:ext>
            </a:extLst>
          </p:cNvPr>
          <p:cNvSpPr txBox="1">
            <a:spLocks/>
          </p:cNvSpPr>
          <p:nvPr/>
        </p:nvSpPr>
        <p:spPr>
          <a:xfrm>
            <a:off x="1450582" y="2706059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/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A524C0-D83B-4D05-930D-524A1939FE3E}"/>
              </a:ext>
            </a:extLst>
          </p:cNvPr>
          <p:cNvSpPr txBox="1"/>
          <p:nvPr/>
        </p:nvSpPr>
        <p:spPr>
          <a:xfrm>
            <a:off x="2029567" y="1675090"/>
            <a:ext cx="597021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800" i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Sơ đồ thuật toán tìm F0 theo amdf.</a:t>
            </a:r>
            <a:endParaRPr lang="vi-VN" sz="1800" kern="1400" spc="-1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75733-D1C0-40AA-A4D4-6CC190DAC2DA}"/>
              </a:ext>
            </a:extLst>
          </p:cNvPr>
          <p:cNvSpPr txBox="1"/>
          <p:nvPr/>
        </p:nvSpPr>
        <p:spPr>
          <a:xfrm>
            <a:off x="1577339" y="2106468"/>
            <a:ext cx="642243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</a:pPr>
            <a:r>
              <a:rPr lang="fr-FR" sz="18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vi-VN" sz="18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 thị minh họa ý tưởng của giải pháp.</a:t>
            </a:r>
            <a:endParaRPr lang="vi-VN" sz="1800" kern="1400" spc="-10" dirty="0">
              <a:solidFill>
                <a:srgbClr val="FFFFFF"/>
              </a:solidFill>
              <a:effectLst/>
              <a:latin typeface="VNtimes new roman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9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597316" y="1546860"/>
            <a:ext cx="5125304" cy="1594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latin typeface="+mj-lt"/>
              </a:rPr>
              <a:t>Sơ đồ thuật toán tìm F0 và đồ thị minh họa ý tưởng của giải pháp.</a:t>
            </a: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597316" y="419622"/>
            <a:ext cx="3297300" cy="1127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920240" y="0"/>
            <a:ext cx="7086600" cy="63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1800" b="1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F0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amdf</a:t>
            </a:r>
            <a:endParaRPr lang="vi-VN" sz="1800" b="1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EEE87-4301-4E37-8EA1-D749CDD45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" y="685800"/>
            <a:ext cx="7086600" cy="42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920240" y="-99060"/>
            <a:ext cx="70866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vi-VN" sz="1800" b="1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71C8F-42DA-434F-BBB1-3B8F8A6E51C1}"/>
              </a:ext>
            </a:extLst>
          </p:cNvPr>
          <p:cNvSpPr txBox="1"/>
          <p:nvPr/>
        </p:nvSpPr>
        <p:spPr>
          <a:xfrm>
            <a:off x="716280" y="662940"/>
            <a:ext cx="78409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r>
              <a:rPr lang="vi-VN" sz="1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7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681136" y="1554480"/>
            <a:ext cx="4835744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effectLst/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thử.</a:t>
            </a:r>
            <a:endParaRPr lang="vi-VN" sz="2200" dirty="0">
              <a:latin typeface="+mj-lt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681136" y="411480"/>
            <a:ext cx="32973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4" y="165882"/>
            <a:ext cx="6806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Cách xác định ngưỡng để xác định khung tín hiệu.</a:t>
            </a:r>
            <a:endParaRPr lang="vi-VN" sz="24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29A89-C5D9-4FE5-8705-11A7F0A3AA67}"/>
              </a:ext>
            </a:extLst>
          </p:cNvPr>
          <p:cNvSpPr txBox="1"/>
          <p:nvPr/>
        </p:nvSpPr>
        <p:spPr>
          <a:xfrm>
            <a:off x="706895" y="828468"/>
            <a:ext cx="641018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(max).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cục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(min).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 / max.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mean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meanV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stdV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mean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7: Sau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bốn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mean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9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D41B17-1459-4529-817F-139DBA0B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484079"/>
            <a:ext cx="8869680" cy="1483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6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39255" y="0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nghiệm.</a:t>
            </a:r>
            <a:r>
              <a:rPr lang="en-US" sz="1800" dirty="0">
                <a:solidFill>
                  <a:srgbClr val="FFFFFF"/>
                </a:solidFill>
              </a:rPr>
              <a:t>		</a:t>
            </a:r>
            <a:endParaRPr lang="vi-VN" sz="1800" dirty="0">
              <a:solidFill>
                <a:srgbClr val="FFFFF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ADB55-3130-4ED5-8C4E-01EF5678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95300"/>
            <a:ext cx="5568455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EEAD8-0E15-4B0C-952A-904094AC13DA}"/>
              </a:ext>
            </a:extLst>
          </p:cNvPr>
          <p:cNvSpPr txBox="1"/>
          <p:nvPr/>
        </p:nvSpPr>
        <p:spPr>
          <a:xfrm>
            <a:off x="1882140" y="4675109"/>
            <a:ext cx="5951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b.1. Biểu đồ trung gian và kết quả của tín hiệu studio female. </a:t>
            </a: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380081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major for college by Slidesgo">
  <a:themeElements>
    <a:clrScheme name="Simple Light">
      <a:dk1>
        <a:srgbClr val="FFFCEB"/>
      </a:dk1>
      <a:lt1>
        <a:srgbClr val="FFFCEB"/>
      </a:lt1>
      <a:dk2>
        <a:srgbClr val="FFFCEB"/>
      </a:dk2>
      <a:lt2>
        <a:srgbClr val="21516B"/>
      </a:lt2>
      <a:accent1>
        <a:srgbClr val="EE737D"/>
      </a:accent1>
      <a:accent2>
        <a:srgbClr val="FFFCEB"/>
      </a:accent2>
      <a:accent3>
        <a:srgbClr val="21516B"/>
      </a:accent3>
      <a:accent4>
        <a:srgbClr val="EE737D"/>
      </a:accent4>
      <a:accent5>
        <a:srgbClr val="FFFCEB"/>
      </a:accent5>
      <a:accent6>
        <a:srgbClr val="21516B"/>
      </a:accent6>
      <a:hlink>
        <a:srgbClr val="FFFC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EE8DFE94D14449512DBAF9BA8E700" ma:contentTypeVersion="5" ma:contentTypeDescription="Create a new document." ma:contentTypeScope="" ma:versionID="1c8b1f3027a41ab8aaaeaf364d315617">
  <xsd:schema xmlns:xsd="http://www.w3.org/2001/XMLSchema" xmlns:xs="http://www.w3.org/2001/XMLSchema" xmlns:p="http://schemas.microsoft.com/office/2006/metadata/properties" xmlns:ns3="bcc93e5d-aa92-4340-bbe9-3f48eda4f7a5" xmlns:ns4="e26b1b60-1f33-4f4e-bff5-0f62f09d6209" targetNamespace="http://schemas.microsoft.com/office/2006/metadata/properties" ma:root="true" ma:fieldsID="91147bcb72a3573732647367c6766791" ns3:_="" ns4:_="">
    <xsd:import namespace="bcc93e5d-aa92-4340-bbe9-3f48eda4f7a5"/>
    <xsd:import namespace="e26b1b60-1f33-4f4e-bff5-0f62f09d62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93e5d-aa92-4340-bbe9-3f48eda4f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b1b60-1f33-4f4e-bff5-0f62f09d62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D3167-1D5C-40DB-A093-555E7A6240A8}">
  <ds:schemaRefs>
    <ds:schemaRef ds:uri="bcc93e5d-aa92-4340-bbe9-3f48eda4f7a5"/>
    <ds:schemaRef ds:uri="e26b1b60-1f33-4f4e-bff5-0f62f09d620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D3D954-1C4E-4BC1-A61C-42C44A31C9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DC22AD-2F55-4A74-8CEE-7809A38D9574}">
  <ds:schemaRefs>
    <ds:schemaRef ds:uri="bcc93e5d-aa92-4340-bbe9-3f48eda4f7a5"/>
    <ds:schemaRef ds:uri="e26b1b60-1f33-4f4e-bff5-0f62f09d62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458</Words>
  <Application>Microsoft Office PowerPoint</Application>
  <PresentationFormat>On-screen Show (16:9)</PresentationFormat>
  <Paragraphs>54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Times New Roman</vt:lpstr>
      <vt:lpstr>M PLUS Rounded 1c</vt:lpstr>
      <vt:lpstr>Arial</vt:lpstr>
      <vt:lpstr>#9Slide03 Bebas Neue Bold</vt:lpstr>
      <vt:lpstr>Bebas Neue</vt:lpstr>
      <vt:lpstr>VNtimes new roman</vt:lpstr>
      <vt:lpstr>Architecture major for college by Slidesgo</vt:lpstr>
      <vt:lpstr>Tìm tần số cơ bản của tín hiệu tiếng nói                                                           Nhóm 06</vt:lpstr>
      <vt:lpstr>NỘI DUNG</vt:lpstr>
      <vt:lpstr>Sơ đồ thuật toán tìm F0 và đồ thị minh họa ý tưởng của giải pháp.</vt:lpstr>
      <vt:lpstr>        Sơ đồ thuật toán tính F0 theo hàm amdf</vt:lpstr>
      <vt:lpstr>PowerPoint Presentation</vt:lpstr>
      <vt:lpstr>Cách xác định ngưỡng và kết quả thực nghiệm trên tín hiệu kiểm thử.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dự án 19NH10</dc:title>
  <dc:creator>Admin</dc:creator>
  <cp:lastModifiedBy>Lý Thanh Hải</cp:lastModifiedBy>
  <cp:revision>38</cp:revision>
  <dcterms:modified xsi:type="dcterms:W3CDTF">2021-10-18T17:51:20Z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0x010100BF6EE8DFE94D14449512DBAF9BA8E700</vt:lpwstr>
  </property>
</Properties>
</file>